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69" r:id="rId5"/>
    <p:sldId id="270" r:id="rId6"/>
    <p:sldId id="271" r:id="rId7"/>
    <p:sldId id="272" r:id="rId8"/>
    <p:sldId id="273" r:id="rId9"/>
    <p:sldId id="274" r:id="rId10"/>
    <p:sldId id="275" r:id="rId11"/>
    <p:sldId id="276" r:id="rId1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1" autoAdjust="0"/>
  </p:normalViewPr>
  <p:slideViewPr>
    <p:cSldViewPr snapToGrid="0" showGuides="1">
      <p:cViewPr varScale="1">
        <p:scale>
          <a:sx n="82" d="100"/>
          <a:sy n="82" d="100"/>
        </p:scale>
        <p:origin x="720" y="72"/>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8/27/2024</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8/27/2024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52D922-1637-66B4-2E30-7EF4F02980D6}"/>
              </a:ext>
            </a:extLst>
          </p:cNvPr>
          <p:cNvSpPr>
            <a:spLocks noGrp="1"/>
          </p:cNvSpPr>
          <p:nvPr>
            <p:ph type="title"/>
          </p:nvPr>
        </p:nvSpPr>
        <p:spPr>
          <a:xfrm>
            <a:off x="838200" y="365125"/>
            <a:ext cx="11087100" cy="1325563"/>
          </a:xfrm>
        </p:spPr>
        <p:txBody>
          <a:bodyPr>
            <a:normAutofit/>
          </a:bodyPr>
          <a:lstStyle/>
          <a:p>
            <a:pPr marL="0" lvl="0" indent="0" rtl="0">
              <a:spcBef>
                <a:spcPts val="0"/>
              </a:spcBef>
              <a:spcAft>
                <a:spcPts val="0"/>
              </a:spcAft>
            </a:pPr>
            <a:r>
              <a:rPr lang="en-US" sz="4000" b="1" dirty="0">
                <a:latin typeface="Times New Roman"/>
                <a:ea typeface="Times New Roman"/>
                <a:cs typeface="Times New Roman"/>
                <a:sym typeface="Times New Roman"/>
              </a:rPr>
              <a:t>EMPLOYEE DATA ANALYSIS</a:t>
            </a:r>
            <a:br>
              <a:rPr lang="en-US" sz="4000" b="1" dirty="0">
                <a:latin typeface="Times New Roman"/>
                <a:ea typeface="Times New Roman"/>
                <a:cs typeface="Times New Roman"/>
                <a:sym typeface="Times New Roman"/>
              </a:rPr>
            </a:br>
            <a:r>
              <a:rPr lang="en-US" sz="4000" b="1" dirty="0">
                <a:latin typeface="Times New Roman"/>
                <a:ea typeface="Times New Roman"/>
                <a:cs typeface="Times New Roman"/>
                <a:sym typeface="Times New Roman"/>
              </a:rPr>
              <a:t>USING EXCEL</a:t>
            </a:r>
            <a:endParaRPr lang="en-IN" sz="4000" b="1" dirty="0"/>
          </a:p>
        </p:txBody>
      </p:sp>
      <p:sp>
        <p:nvSpPr>
          <p:cNvPr id="5" name="TextBox 4">
            <a:extLst>
              <a:ext uri="{FF2B5EF4-FFF2-40B4-BE49-F238E27FC236}">
                <a16:creationId xmlns:a16="http://schemas.microsoft.com/office/drawing/2014/main" id="{03A24087-6BB9-C5DC-81BE-7C5BE84B661E}"/>
              </a:ext>
            </a:extLst>
          </p:cNvPr>
          <p:cNvSpPr txBox="1"/>
          <p:nvPr/>
        </p:nvSpPr>
        <p:spPr>
          <a:xfrm>
            <a:off x="373224" y="2211035"/>
            <a:ext cx="12251093" cy="2246769"/>
          </a:xfrm>
          <a:prstGeom prst="rect">
            <a:avLst/>
          </a:prstGeom>
          <a:noFill/>
        </p:spPr>
        <p:txBody>
          <a:bodyPr wrap="square" rtlCol="0">
            <a:spAutoFit/>
          </a:bodyPr>
          <a:lstStyle/>
          <a:p>
            <a:r>
              <a:rPr lang="en-IN" sz="2800" dirty="0">
                <a:solidFill>
                  <a:schemeClr val="dk2"/>
                </a:solidFill>
                <a:latin typeface="Times New Roman" panose="02020603050405020304" pitchFamily="18" charset="0"/>
                <a:ea typeface="Lato"/>
                <a:cs typeface="Times New Roman" panose="02020603050405020304" pitchFamily="18" charset="0"/>
                <a:sym typeface="Lato"/>
              </a:rPr>
              <a:t>NAME: HARINI D</a:t>
            </a:r>
          </a:p>
          <a:p>
            <a:r>
              <a:rPr lang="en-IN" sz="2800" dirty="0">
                <a:solidFill>
                  <a:schemeClr val="dk2"/>
                </a:solidFill>
                <a:latin typeface="Times New Roman" panose="02020603050405020304" pitchFamily="18" charset="0"/>
                <a:ea typeface="Lato"/>
                <a:cs typeface="Times New Roman" panose="02020603050405020304" pitchFamily="18" charset="0"/>
                <a:sym typeface="Lato"/>
              </a:rPr>
              <a:t>REGISTER NO </a:t>
            </a:r>
            <a:r>
              <a:rPr lang="en-IN" sz="2800">
                <a:solidFill>
                  <a:schemeClr val="dk2"/>
                </a:solidFill>
                <a:latin typeface="Times New Roman" panose="02020603050405020304" pitchFamily="18" charset="0"/>
                <a:ea typeface="Lato"/>
                <a:cs typeface="Times New Roman" panose="02020603050405020304" pitchFamily="18" charset="0"/>
                <a:sym typeface="Lato"/>
              </a:rPr>
              <a:t>:312204572, </a:t>
            </a:r>
            <a:r>
              <a:rPr lang="en-IN" sz="2800" dirty="0">
                <a:solidFill>
                  <a:schemeClr val="dk2"/>
                </a:solidFill>
                <a:latin typeface="Times New Roman" panose="02020603050405020304" pitchFamily="18" charset="0"/>
                <a:ea typeface="Lato"/>
                <a:cs typeface="Times New Roman" panose="02020603050405020304" pitchFamily="18" charset="0"/>
                <a:sym typeface="Lato"/>
              </a:rPr>
              <a:t>B72935DC3C5E7E68DAC45E21B2FF3A79</a:t>
            </a:r>
          </a:p>
          <a:p>
            <a:r>
              <a:rPr lang="en-IN" sz="2800" dirty="0">
                <a:solidFill>
                  <a:schemeClr val="dk2"/>
                </a:solidFill>
                <a:latin typeface="Times New Roman" panose="02020603050405020304" pitchFamily="18" charset="0"/>
                <a:ea typeface="Lato"/>
                <a:cs typeface="Times New Roman" panose="02020603050405020304" pitchFamily="18" charset="0"/>
                <a:sym typeface="Lato"/>
              </a:rPr>
              <a:t>DEPARTMENT : COMMERCE</a:t>
            </a:r>
          </a:p>
          <a:p>
            <a:r>
              <a:rPr lang="en-US" sz="2800" dirty="0">
                <a:solidFill>
                  <a:schemeClr val="dk2"/>
                </a:solidFill>
                <a:latin typeface="Times New Roman" panose="02020603050405020304" pitchFamily="18" charset="0"/>
                <a:ea typeface="Lato"/>
                <a:cs typeface="Times New Roman" panose="02020603050405020304" pitchFamily="18" charset="0"/>
                <a:sym typeface="Lato"/>
              </a:rPr>
              <a:t>COLLEGE : K.C.S. KAS NADAR COLLEGE OF ARTS &amp; SCIENCE</a:t>
            </a: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7856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0E9177-9348-5ABA-794A-B308D0251EE9}"/>
              </a:ext>
            </a:extLst>
          </p:cNvPr>
          <p:cNvSpPr txBox="1"/>
          <p:nvPr/>
        </p:nvSpPr>
        <p:spPr>
          <a:xfrm>
            <a:off x="531846" y="494523"/>
            <a:ext cx="10711542" cy="707886"/>
          </a:xfrm>
          <a:prstGeom prst="rect">
            <a:avLst/>
          </a:prstGeom>
          <a:noFill/>
        </p:spPr>
        <p:txBody>
          <a:bodyPr wrap="square" rtlCol="0">
            <a:spAutoFit/>
          </a:bodyPr>
          <a:lstStyle/>
          <a:p>
            <a:r>
              <a:rPr lang="en" sz="4000" b="1" dirty="0">
                <a:solidFill>
                  <a:schemeClr val="bg1"/>
                </a:solidFill>
                <a:latin typeface="Times New Roman"/>
                <a:ea typeface="Times New Roman"/>
                <a:cs typeface="Times New Roman"/>
                <a:sym typeface="Times New Roman"/>
              </a:rPr>
              <a:t>PROJECT TITLE</a:t>
            </a:r>
            <a:endParaRPr lang="en-IN" sz="4000" b="1" dirty="0">
              <a:solidFill>
                <a:schemeClr val="bg1"/>
              </a:solidFill>
            </a:endParaRPr>
          </a:p>
        </p:txBody>
      </p:sp>
      <p:sp>
        <p:nvSpPr>
          <p:cNvPr id="6" name="TextBox 5">
            <a:extLst>
              <a:ext uri="{FF2B5EF4-FFF2-40B4-BE49-F238E27FC236}">
                <a16:creationId xmlns:a16="http://schemas.microsoft.com/office/drawing/2014/main" id="{CA9D86BE-329E-1F16-5F5A-BD834E238801}"/>
              </a:ext>
            </a:extLst>
          </p:cNvPr>
          <p:cNvSpPr txBox="1"/>
          <p:nvPr/>
        </p:nvSpPr>
        <p:spPr>
          <a:xfrm>
            <a:off x="205274" y="2583228"/>
            <a:ext cx="11038114" cy="1077218"/>
          </a:xfrm>
          <a:prstGeom prst="rect">
            <a:avLst/>
          </a:prstGeom>
          <a:noFill/>
        </p:spPr>
        <p:txBody>
          <a:bodyPr wrap="square" rtlCol="0">
            <a:spAutoFit/>
          </a:bodyPr>
          <a:lstStyle/>
          <a:p>
            <a:pPr marL="0" lvl="0" indent="0" algn="ctr" rtl="0">
              <a:spcBef>
                <a:spcPts val="0"/>
              </a:spcBef>
              <a:spcAft>
                <a:spcPts val="0"/>
              </a:spcAft>
              <a:buNone/>
            </a:pPr>
            <a:r>
              <a:rPr lang="en-US" sz="3200" b="1" dirty="0">
                <a:solidFill>
                  <a:schemeClr val="tx2"/>
                </a:solidFill>
                <a:latin typeface="Times New Roman" panose="02020603050405020304" pitchFamily="18" charset="0"/>
                <a:ea typeface="Lato"/>
                <a:cs typeface="Times New Roman" panose="02020603050405020304" pitchFamily="18" charset="0"/>
                <a:sym typeface="Lato"/>
              </a:rPr>
              <a:t>EMPLOYEE ANALYSIS ACCORDING TO DEPARTMENT</a:t>
            </a:r>
            <a:endParaRPr lang="en-US" sz="3200" b="1" dirty="0">
              <a:solidFill>
                <a:schemeClr val="tx2"/>
              </a:solidFill>
              <a:latin typeface="Times New Roman" panose="02020603050405020304" pitchFamily="18" charset="0"/>
              <a:ea typeface="Times New Roman"/>
              <a:cs typeface="Times New Roman" panose="02020603050405020304" pitchFamily="18" charset="0"/>
              <a:sym typeface="Times New Roman"/>
            </a:endParaRPr>
          </a:p>
          <a:p>
            <a:endParaRPr lang="en-IN" sz="3200" b="1"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842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814655-9CB6-D174-F777-C882B55E02EC}"/>
              </a:ext>
            </a:extLst>
          </p:cNvPr>
          <p:cNvSpPr txBox="1"/>
          <p:nvPr/>
        </p:nvSpPr>
        <p:spPr>
          <a:xfrm>
            <a:off x="671804" y="503853"/>
            <a:ext cx="10692882" cy="1323439"/>
          </a:xfrm>
          <a:prstGeom prst="rect">
            <a:avLst/>
          </a:prstGeom>
          <a:noFill/>
        </p:spPr>
        <p:txBody>
          <a:bodyPr wrap="square" rtlCol="0">
            <a:spAutoFit/>
          </a:bodyPr>
          <a:lstStyle/>
          <a:p>
            <a:r>
              <a:rPr lang="en-IN" sz="4000" b="1" dirty="0">
                <a:solidFill>
                  <a:schemeClr val="bg1"/>
                </a:solidFill>
                <a:latin typeface="Times New Roman"/>
                <a:ea typeface="Times New Roman"/>
                <a:cs typeface="Times New Roman"/>
                <a:sym typeface="Times New Roman"/>
              </a:rPr>
              <a:t>AGENDA</a:t>
            </a:r>
          </a:p>
          <a:p>
            <a:endParaRPr lang="en-IN" sz="4000" b="1" dirty="0">
              <a:solidFill>
                <a:schemeClr val="bg1"/>
              </a:solidFill>
            </a:endParaRPr>
          </a:p>
        </p:txBody>
      </p:sp>
      <p:sp>
        <p:nvSpPr>
          <p:cNvPr id="5" name="TextBox 4">
            <a:extLst>
              <a:ext uri="{FF2B5EF4-FFF2-40B4-BE49-F238E27FC236}">
                <a16:creationId xmlns:a16="http://schemas.microsoft.com/office/drawing/2014/main" id="{692468F2-EA84-5D57-AB4F-F132EEC7BCB3}"/>
              </a:ext>
            </a:extLst>
          </p:cNvPr>
          <p:cNvSpPr txBox="1"/>
          <p:nvPr/>
        </p:nvSpPr>
        <p:spPr>
          <a:xfrm>
            <a:off x="1212979" y="1539550"/>
            <a:ext cx="9610531" cy="4524315"/>
          </a:xfrm>
          <a:prstGeom prst="rect">
            <a:avLst/>
          </a:prstGeom>
          <a:noFill/>
        </p:spPr>
        <p:txBody>
          <a:bodyPr wrap="square" rtlCol="0">
            <a:spAutoFit/>
          </a:bodyPr>
          <a:lstStyle/>
          <a:p>
            <a:pPr marL="0" lvl="0" indent="0" algn="l" rtl="0">
              <a:spcBef>
                <a:spcPts val="0"/>
              </a:spcBef>
              <a:spcAft>
                <a:spcPts val="0"/>
              </a:spcAft>
              <a:buNone/>
            </a:pPr>
            <a:r>
              <a:rPr lang="en-US" sz="3200" dirty="0">
                <a:solidFill>
                  <a:schemeClr val="tx2"/>
                </a:solidFill>
                <a:latin typeface="Times New Roman"/>
                <a:ea typeface="Times New Roman"/>
                <a:cs typeface="Times New Roman"/>
                <a:sym typeface="Times New Roman"/>
              </a:rPr>
              <a:t>1.PROBLEM STATEMENT</a:t>
            </a:r>
          </a:p>
          <a:p>
            <a:pPr marL="0" lvl="0" indent="0" algn="l" rtl="0">
              <a:spcBef>
                <a:spcPts val="0"/>
              </a:spcBef>
              <a:spcAft>
                <a:spcPts val="0"/>
              </a:spcAft>
              <a:buNone/>
            </a:pPr>
            <a:r>
              <a:rPr lang="en-US" sz="3200" dirty="0">
                <a:solidFill>
                  <a:schemeClr val="tx2"/>
                </a:solidFill>
                <a:latin typeface="Times New Roman"/>
                <a:ea typeface="Times New Roman"/>
                <a:cs typeface="Times New Roman"/>
                <a:sym typeface="Times New Roman"/>
              </a:rPr>
              <a:t>2.PROJECT OVERVIEW</a:t>
            </a:r>
          </a:p>
          <a:p>
            <a:pPr marL="0" lvl="0" indent="0" algn="l" rtl="0">
              <a:spcBef>
                <a:spcPts val="0"/>
              </a:spcBef>
              <a:spcAft>
                <a:spcPts val="0"/>
              </a:spcAft>
              <a:buNone/>
            </a:pPr>
            <a:r>
              <a:rPr lang="en-US" sz="3200" dirty="0">
                <a:solidFill>
                  <a:schemeClr val="tx2"/>
                </a:solidFill>
                <a:latin typeface="Times New Roman"/>
                <a:ea typeface="Times New Roman"/>
                <a:cs typeface="Times New Roman"/>
                <a:sym typeface="Times New Roman"/>
              </a:rPr>
              <a:t>3.END USERS </a:t>
            </a:r>
          </a:p>
          <a:p>
            <a:pPr marL="0" lvl="0" indent="0" algn="l" rtl="0">
              <a:spcBef>
                <a:spcPts val="0"/>
              </a:spcBef>
              <a:spcAft>
                <a:spcPts val="0"/>
              </a:spcAft>
              <a:buNone/>
            </a:pPr>
            <a:r>
              <a:rPr lang="en-US" sz="3200" dirty="0">
                <a:solidFill>
                  <a:schemeClr val="tx2"/>
                </a:solidFill>
                <a:latin typeface="Times New Roman"/>
                <a:ea typeface="Times New Roman"/>
                <a:cs typeface="Times New Roman"/>
                <a:sym typeface="Times New Roman"/>
              </a:rPr>
              <a:t>4.OUR SOLUTION AND PROPOSITION</a:t>
            </a:r>
          </a:p>
          <a:p>
            <a:pPr marL="0" lvl="0" indent="0" algn="l" rtl="0">
              <a:spcBef>
                <a:spcPts val="0"/>
              </a:spcBef>
              <a:spcAft>
                <a:spcPts val="0"/>
              </a:spcAft>
              <a:buNone/>
            </a:pPr>
            <a:r>
              <a:rPr lang="en-US" sz="3200" dirty="0">
                <a:solidFill>
                  <a:schemeClr val="tx2"/>
                </a:solidFill>
                <a:latin typeface="Times New Roman"/>
                <a:ea typeface="Times New Roman"/>
                <a:cs typeface="Times New Roman"/>
                <a:sym typeface="Times New Roman"/>
              </a:rPr>
              <a:t>5.DATASET DESCRIPTION</a:t>
            </a:r>
          </a:p>
          <a:p>
            <a:pPr marL="0" lvl="0" indent="0" algn="l" rtl="0">
              <a:spcBef>
                <a:spcPts val="0"/>
              </a:spcBef>
              <a:spcAft>
                <a:spcPts val="0"/>
              </a:spcAft>
              <a:buNone/>
            </a:pPr>
            <a:r>
              <a:rPr lang="en-US" sz="3200" dirty="0">
                <a:solidFill>
                  <a:schemeClr val="tx2"/>
                </a:solidFill>
                <a:latin typeface="Times New Roman"/>
                <a:ea typeface="Times New Roman"/>
                <a:cs typeface="Times New Roman"/>
                <a:sym typeface="Times New Roman"/>
              </a:rPr>
              <a:t>6.MODELLING APPROACH</a:t>
            </a:r>
          </a:p>
          <a:p>
            <a:pPr marL="0" lvl="0" indent="0" algn="l" rtl="0">
              <a:spcBef>
                <a:spcPts val="0"/>
              </a:spcBef>
              <a:spcAft>
                <a:spcPts val="0"/>
              </a:spcAft>
              <a:buNone/>
            </a:pPr>
            <a:r>
              <a:rPr lang="en-US" sz="3200" dirty="0">
                <a:solidFill>
                  <a:schemeClr val="tx2"/>
                </a:solidFill>
                <a:latin typeface="Times New Roman"/>
                <a:ea typeface="Times New Roman"/>
                <a:cs typeface="Times New Roman"/>
                <a:sym typeface="Times New Roman"/>
              </a:rPr>
              <a:t>7.RESULTS AND DISCUSSION</a:t>
            </a:r>
          </a:p>
          <a:p>
            <a:pPr marL="0" lvl="0" indent="0" algn="l" rtl="0">
              <a:spcBef>
                <a:spcPts val="0"/>
              </a:spcBef>
              <a:spcAft>
                <a:spcPts val="0"/>
              </a:spcAft>
              <a:buNone/>
            </a:pPr>
            <a:r>
              <a:rPr lang="en-US" sz="3200" dirty="0">
                <a:solidFill>
                  <a:schemeClr val="tx2"/>
                </a:solidFill>
                <a:latin typeface="Times New Roman"/>
                <a:ea typeface="Times New Roman"/>
                <a:cs typeface="Times New Roman"/>
                <a:sym typeface="Times New Roman"/>
              </a:rPr>
              <a:t>8.CONCLUSION</a:t>
            </a:r>
          </a:p>
          <a:p>
            <a:endParaRPr lang="en-IN" sz="3200" dirty="0">
              <a:solidFill>
                <a:schemeClr val="tx2"/>
              </a:solidFill>
            </a:endParaRPr>
          </a:p>
        </p:txBody>
      </p:sp>
    </p:spTree>
    <p:extLst>
      <p:ext uri="{BB962C8B-B14F-4D97-AF65-F5344CB8AC3E}">
        <p14:creationId xmlns:p14="http://schemas.microsoft.com/office/powerpoint/2010/main" val="3982128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FF71EC-5644-F58B-F6A2-EE7F20187DFD}"/>
              </a:ext>
            </a:extLst>
          </p:cNvPr>
          <p:cNvSpPr txBox="1"/>
          <p:nvPr/>
        </p:nvSpPr>
        <p:spPr>
          <a:xfrm>
            <a:off x="522514" y="578498"/>
            <a:ext cx="10991462" cy="707886"/>
          </a:xfrm>
          <a:prstGeom prst="rect">
            <a:avLst/>
          </a:prstGeom>
          <a:noFill/>
        </p:spPr>
        <p:txBody>
          <a:bodyPr wrap="square" rtlCol="0">
            <a:spAutoFit/>
          </a:bodyPr>
          <a:lstStyle/>
          <a:p>
            <a:r>
              <a:rPr lang="en" sz="4000" b="1" dirty="0">
                <a:solidFill>
                  <a:schemeClr val="bg1"/>
                </a:solidFill>
                <a:latin typeface="Times New Roman"/>
                <a:ea typeface="Times New Roman"/>
                <a:cs typeface="Times New Roman"/>
                <a:sym typeface="Times New Roman"/>
              </a:rPr>
              <a:t>PROBLEM STATEMENT</a:t>
            </a:r>
            <a:endParaRPr lang="en-IN" sz="4000" b="1" dirty="0">
              <a:solidFill>
                <a:schemeClr val="bg1"/>
              </a:solidFill>
            </a:endParaRPr>
          </a:p>
        </p:txBody>
      </p:sp>
      <p:sp>
        <p:nvSpPr>
          <p:cNvPr id="5" name="TextBox 4">
            <a:extLst>
              <a:ext uri="{FF2B5EF4-FFF2-40B4-BE49-F238E27FC236}">
                <a16:creationId xmlns:a16="http://schemas.microsoft.com/office/drawing/2014/main" id="{20DA22DA-53C3-ED31-3BE5-C9279D73B172}"/>
              </a:ext>
            </a:extLst>
          </p:cNvPr>
          <p:cNvSpPr txBox="1"/>
          <p:nvPr/>
        </p:nvSpPr>
        <p:spPr>
          <a:xfrm>
            <a:off x="951722" y="1651518"/>
            <a:ext cx="10664890" cy="3785652"/>
          </a:xfrm>
          <a:prstGeom prst="rect">
            <a:avLst/>
          </a:prstGeom>
          <a:noFill/>
        </p:spPr>
        <p:txBody>
          <a:bodyPr wrap="square" rtlCol="0">
            <a:spAutoFit/>
          </a:bodyPr>
          <a:lstStyle/>
          <a:p>
            <a:pPr marL="0" lvl="0" indent="0" algn="just" rtl="0">
              <a:spcBef>
                <a:spcPts val="0"/>
              </a:spcBef>
              <a:spcAft>
                <a:spcPts val="0"/>
              </a:spcAft>
              <a:buNone/>
            </a:pPr>
            <a:r>
              <a:rPr lang="en-US" sz="2400" dirty="0">
                <a:solidFill>
                  <a:schemeClr val="dk2"/>
                </a:solidFill>
                <a:latin typeface="Times New Roman" panose="02020603050405020304" pitchFamily="18" charset="0"/>
                <a:ea typeface="Times New Roman"/>
                <a:cs typeface="Times New Roman" panose="02020603050405020304" pitchFamily="18" charset="0"/>
                <a:sym typeface="Times New Roman"/>
              </a:rPr>
              <a:t>Employee management system is an application based system, having two applications developed, one for employers to manage employee details and another for employees to mark their attendance. Every organization whether government or private uses an information system to store data of their staff.</a:t>
            </a:r>
          </a:p>
          <a:p>
            <a:pPr marL="0" lvl="0" indent="0" algn="just" rtl="0">
              <a:spcBef>
                <a:spcPts val="0"/>
              </a:spcBef>
              <a:spcAft>
                <a:spcPts val="0"/>
              </a:spcAft>
              <a:buNone/>
            </a:pPr>
            <a:r>
              <a:rPr lang="en-US" sz="2400" dirty="0">
                <a:solidFill>
                  <a:schemeClr val="dk2"/>
                </a:solidFill>
                <a:latin typeface="Times New Roman" panose="02020603050405020304" pitchFamily="18" charset="0"/>
                <a:ea typeface="Lato"/>
                <a:cs typeface="Times New Roman" panose="02020603050405020304" pitchFamily="18" charset="0"/>
                <a:sym typeface="Lato"/>
              </a:rPr>
              <a:t>Keywords : attendance, employee management, payroll, </a:t>
            </a:r>
          </a:p>
          <a:p>
            <a:pPr marL="0" lvl="0" indent="0" algn="just" rtl="0">
              <a:spcBef>
                <a:spcPts val="0"/>
              </a:spcBef>
              <a:spcAft>
                <a:spcPts val="0"/>
              </a:spcAft>
              <a:buNone/>
            </a:pPr>
            <a:r>
              <a:rPr lang="en-US" sz="2400" dirty="0">
                <a:solidFill>
                  <a:schemeClr val="dk2"/>
                </a:solidFill>
                <a:latin typeface="Times New Roman" panose="02020603050405020304" pitchFamily="18" charset="0"/>
                <a:ea typeface="Lato"/>
                <a:cs typeface="Times New Roman" panose="02020603050405020304" pitchFamily="18" charset="0"/>
                <a:sym typeface="Lato"/>
              </a:rPr>
              <a:t>salary calculation.</a:t>
            </a:r>
          </a:p>
          <a:p>
            <a:pPr marL="0" lvl="0" indent="0" algn="just" rtl="0">
              <a:spcBef>
                <a:spcPts val="0"/>
              </a:spcBef>
              <a:spcAft>
                <a:spcPts val="0"/>
              </a:spcAft>
              <a:buNone/>
            </a:pPr>
            <a:r>
              <a:rPr lang="en-US" sz="2400" dirty="0">
                <a:solidFill>
                  <a:schemeClr val="dk2"/>
                </a:solidFill>
                <a:latin typeface="Times New Roman" panose="02020603050405020304" pitchFamily="18" charset="0"/>
                <a:ea typeface="Lato"/>
                <a:cs typeface="Times New Roman" panose="02020603050405020304" pitchFamily="18" charset="0"/>
                <a:sym typeface="Lato"/>
              </a:rPr>
              <a:t>*Total of per day rate of employee.</a:t>
            </a:r>
          </a:p>
          <a:p>
            <a:pPr marL="0" lvl="0" indent="0" algn="just" rtl="0">
              <a:spcBef>
                <a:spcPts val="0"/>
              </a:spcBef>
              <a:spcAft>
                <a:spcPts val="0"/>
              </a:spcAft>
              <a:buNone/>
            </a:pPr>
            <a:r>
              <a:rPr lang="en-US" sz="2400" dirty="0">
                <a:solidFill>
                  <a:schemeClr val="dk2"/>
                </a:solidFill>
                <a:latin typeface="Times New Roman" panose="02020603050405020304" pitchFamily="18" charset="0"/>
                <a:ea typeface="Lato"/>
                <a:cs typeface="Times New Roman" panose="02020603050405020304" pitchFamily="18" charset="0"/>
                <a:sym typeface="Lato"/>
              </a:rPr>
              <a:t>* Average total of hourly rate.</a:t>
            </a:r>
          </a:p>
          <a:p>
            <a:pPr marL="0" lvl="0" indent="0" algn="just" rtl="0">
              <a:spcBef>
                <a:spcPts val="0"/>
              </a:spcBef>
              <a:spcAft>
                <a:spcPts val="0"/>
              </a:spcAft>
              <a:buNone/>
            </a:pPr>
            <a:endParaRPr lang="en-US" sz="2400" dirty="0">
              <a:solidFill>
                <a:schemeClr val="dk2"/>
              </a:solidFill>
              <a:latin typeface="Times New Roman" panose="02020603050405020304" pitchFamily="18" charset="0"/>
              <a:ea typeface="Times New Roman"/>
              <a:cs typeface="Times New Roman" panose="02020603050405020304" pitchFamily="18" charset="0"/>
              <a:sym typeface="Times New Roman"/>
            </a:endParaRP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6447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A07DB8-FC01-5BDB-BAF3-0C2EA08B050A}"/>
              </a:ext>
            </a:extLst>
          </p:cNvPr>
          <p:cNvSpPr txBox="1"/>
          <p:nvPr/>
        </p:nvSpPr>
        <p:spPr>
          <a:xfrm>
            <a:off x="578498" y="457200"/>
            <a:ext cx="11252718" cy="646331"/>
          </a:xfrm>
          <a:prstGeom prst="rect">
            <a:avLst/>
          </a:prstGeom>
          <a:noFill/>
        </p:spPr>
        <p:txBody>
          <a:bodyPr wrap="square" rtlCol="0">
            <a:spAutoFit/>
          </a:bodyPr>
          <a:lstStyle/>
          <a:p>
            <a:r>
              <a:rPr lang="en" sz="3600" b="1" dirty="0">
                <a:solidFill>
                  <a:schemeClr val="bg1"/>
                </a:solidFill>
                <a:latin typeface="Times New Roman"/>
                <a:ea typeface="Times New Roman"/>
                <a:cs typeface="Times New Roman"/>
                <a:sym typeface="Times New Roman"/>
              </a:rPr>
              <a:t>PROJECT OVERVIEW</a:t>
            </a:r>
            <a:endParaRPr lang="en-IN" sz="3600" b="1" dirty="0">
              <a:solidFill>
                <a:schemeClr val="bg1"/>
              </a:solidFill>
            </a:endParaRPr>
          </a:p>
        </p:txBody>
      </p:sp>
      <p:sp>
        <p:nvSpPr>
          <p:cNvPr id="5" name="TextBox 4">
            <a:extLst>
              <a:ext uri="{FF2B5EF4-FFF2-40B4-BE49-F238E27FC236}">
                <a16:creationId xmlns:a16="http://schemas.microsoft.com/office/drawing/2014/main" id="{CD3556F0-8B98-B8FF-2746-D7FD8881B82D}"/>
              </a:ext>
            </a:extLst>
          </p:cNvPr>
          <p:cNvSpPr txBox="1"/>
          <p:nvPr/>
        </p:nvSpPr>
        <p:spPr>
          <a:xfrm>
            <a:off x="838200" y="1455576"/>
            <a:ext cx="10769082" cy="3970318"/>
          </a:xfrm>
          <a:prstGeom prst="rect">
            <a:avLst/>
          </a:prstGeom>
          <a:noFill/>
        </p:spPr>
        <p:txBody>
          <a:bodyPr wrap="square" rtlCol="0">
            <a:spAutoFit/>
          </a:bodyPr>
          <a:lstStyle/>
          <a:p>
            <a:pPr marL="0" lvl="0" indent="0" algn="just" rtl="0">
              <a:spcBef>
                <a:spcPts val="0"/>
              </a:spcBef>
              <a:spcAft>
                <a:spcPts val="0"/>
              </a:spcAft>
              <a:buNone/>
            </a:pPr>
            <a:r>
              <a:rPr lang="en-US" sz="2800" dirty="0">
                <a:solidFill>
                  <a:schemeClr val="dk2"/>
                </a:solidFill>
                <a:latin typeface="Times New Roman"/>
                <a:ea typeface="Times New Roman"/>
                <a:cs typeface="Times New Roman"/>
                <a:sym typeface="Times New Roman"/>
              </a:rPr>
              <a:t>Its subsections will turn the attention to the method for resolving the problem, the programming environments used for developing the system and the implementation of the operations performed upon the database</a:t>
            </a:r>
          </a:p>
          <a:p>
            <a:pPr marL="0" lvl="0" indent="0" algn="just" rtl="0">
              <a:spcBef>
                <a:spcPts val="0"/>
              </a:spcBef>
              <a:spcAft>
                <a:spcPts val="0"/>
              </a:spcAft>
              <a:buNone/>
            </a:pPr>
            <a:r>
              <a:rPr lang="en-US" sz="2800" dirty="0">
                <a:solidFill>
                  <a:schemeClr val="dk2"/>
                </a:solidFill>
                <a:latin typeface="Times New Roman"/>
                <a:ea typeface="Times New Roman"/>
                <a:cs typeface="Times New Roman"/>
                <a:sym typeface="Times New Roman"/>
              </a:rPr>
              <a:t>• TABELS</a:t>
            </a:r>
          </a:p>
          <a:p>
            <a:pPr marL="0" lvl="0" indent="0" algn="just" rtl="0">
              <a:spcBef>
                <a:spcPts val="0"/>
              </a:spcBef>
              <a:spcAft>
                <a:spcPts val="0"/>
              </a:spcAft>
              <a:buNone/>
            </a:pPr>
            <a:r>
              <a:rPr lang="en-US" sz="2800" dirty="0">
                <a:solidFill>
                  <a:schemeClr val="dk2"/>
                </a:solidFill>
                <a:latin typeface="Times New Roman"/>
                <a:ea typeface="Times New Roman"/>
                <a:cs typeface="Times New Roman"/>
                <a:sym typeface="Times New Roman"/>
              </a:rPr>
              <a:t>• CONDITIONAL FORMATING</a:t>
            </a:r>
          </a:p>
          <a:p>
            <a:pPr marL="0" lvl="0" indent="0" algn="just" rtl="0">
              <a:spcBef>
                <a:spcPts val="0"/>
              </a:spcBef>
              <a:spcAft>
                <a:spcPts val="0"/>
              </a:spcAft>
              <a:buNone/>
            </a:pPr>
            <a:r>
              <a:rPr lang="en-US" sz="2800" dirty="0">
                <a:solidFill>
                  <a:schemeClr val="dk2"/>
                </a:solidFill>
                <a:latin typeface="Times New Roman"/>
                <a:ea typeface="Times New Roman"/>
                <a:cs typeface="Times New Roman"/>
                <a:sym typeface="Times New Roman"/>
              </a:rPr>
              <a:t>• PIVOT CHART – LINE CHART , PIE CHART</a:t>
            </a:r>
          </a:p>
          <a:p>
            <a:pPr marL="0" lvl="0" indent="0" algn="just" rtl="0">
              <a:spcBef>
                <a:spcPts val="0"/>
              </a:spcBef>
              <a:spcAft>
                <a:spcPts val="0"/>
              </a:spcAft>
              <a:buNone/>
            </a:pPr>
            <a:r>
              <a:rPr lang="en-US" sz="2800" dirty="0">
                <a:solidFill>
                  <a:schemeClr val="dk2"/>
                </a:solidFill>
                <a:latin typeface="Times New Roman"/>
                <a:ea typeface="Times New Roman"/>
                <a:cs typeface="Times New Roman"/>
                <a:sym typeface="Times New Roman"/>
              </a:rPr>
              <a:t>• SUM FORMULAS</a:t>
            </a:r>
          </a:p>
          <a:p>
            <a:pPr marL="0" lvl="0" indent="0" algn="just" rtl="0">
              <a:spcBef>
                <a:spcPts val="0"/>
              </a:spcBef>
              <a:spcAft>
                <a:spcPts val="0"/>
              </a:spcAft>
              <a:buNone/>
            </a:pPr>
            <a:r>
              <a:rPr lang="en-US" sz="2800" dirty="0">
                <a:solidFill>
                  <a:schemeClr val="dk2"/>
                </a:solidFill>
                <a:latin typeface="Times New Roman"/>
                <a:ea typeface="Times New Roman"/>
                <a:cs typeface="Times New Roman"/>
                <a:sym typeface="Times New Roman"/>
              </a:rPr>
              <a:t>• SLICERS</a:t>
            </a:r>
          </a:p>
          <a:p>
            <a:pPr algn="just"/>
            <a:endParaRPr lang="en-IN" sz="2800" dirty="0"/>
          </a:p>
        </p:txBody>
      </p:sp>
    </p:spTree>
    <p:extLst>
      <p:ext uri="{BB962C8B-B14F-4D97-AF65-F5344CB8AC3E}">
        <p14:creationId xmlns:p14="http://schemas.microsoft.com/office/powerpoint/2010/main" val="1574372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DE354F-38D8-E740-407C-849B53B888B6}"/>
              </a:ext>
            </a:extLst>
          </p:cNvPr>
          <p:cNvSpPr>
            <a:spLocks noGrp="1"/>
          </p:cNvSpPr>
          <p:nvPr>
            <p:ph type="sldNum" sz="quarter" idx="10"/>
          </p:nvPr>
        </p:nvSpPr>
        <p:spPr/>
        <p:txBody>
          <a:bodyPr/>
          <a:lstStyle/>
          <a:p>
            <a:fld id="{D495E168-DA5E-4888-8D8A-92B118324C14}" type="slidenum">
              <a:rPr lang="en-US" noProof="0" smtClean="0"/>
              <a:pPr/>
              <a:t>6</a:t>
            </a:fld>
            <a:endParaRPr lang="en-US" noProof="0" dirty="0"/>
          </a:p>
        </p:txBody>
      </p:sp>
      <p:sp>
        <p:nvSpPr>
          <p:cNvPr id="3" name="Footer Placeholder 2">
            <a:extLst>
              <a:ext uri="{FF2B5EF4-FFF2-40B4-BE49-F238E27FC236}">
                <a16:creationId xmlns:a16="http://schemas.microsoft.com/office/drawing/2014/main" id="{89FCAAD8-1B2F-DD1F-5BD7-5309AAABCE9E}"/>
              </a:ext>
            </a:extLst>
          </p:cNvPr>
          <p:cNvSpPr>
            <a:spLocks noGrp="1"/>
          </p:cNvSpPr>
          <p:nvPr>
            <p:ph type="ftr" sz="quarter" idx="12"/>
          </p:nvPr>
        </p:nvSpPr>
        <p:spPr/>
        <p:txBody>
          <a:bodyPr/>
          <a:lstStyle/>
          <a:p>
            <a:r>
              <a:rPr lang="en-US" noProof="0"/>
              <a:t>ADD A FOOTER</a:t>
            </a:r>
            <a:endParaRPr lang="en-US" noProof="0" dirty="0"/>
          </a:p>
        </p:txBody>
      </p:sp>
      <p:sp>
        <p:nvSpPr>
          <p:cNvPr id="6" name="TextBox 5">
            <a:extLst>
              <a:ext uri="{FF2B5EF4-FFF2-40B4-BE49-F238E27FC236}">
                <a16:creationId xmlns:a16="http://schemas.microsoft.com/office/drawing/2014/main" id="{BCA3E4FD-5529-F5CD-6795-974D761D63C9}"/>
              </a:ext>
            </a:extLst>
          </p:cNvPr>
          <p:cNvSpPr txBox="1"/>
          <p:nvPr/>
        </p:nvSpPr>
        <p:spPr>
          <a:xfrm>
            <a:off x="436205" y="466208"/>
            <a:ext cx="6981631" cy="646331"/>
          </a:xfrm>
          <a:prstGeom prst="rect">
            <a:avLst/>
          </a:prstGeom>
          <a:noFill/>
        </p:spPr>
        <p:txBody>
          <a:bodyPr wrap="square">
            <a:spAutoFit/>
          </a:bodyPr>
          <a:lstStyle/>
          <a:p>
            <a:r>
              <a:rPr lang="en" sz="3600" b="1" dirty="0">
                <a:solidFill>
                  <a:schemeClr val="bg1"/>
                </a:solidFill>
                <a:latin typeface="Times New Roman"/>
                <a:ea typeface="Times New Roman"/>
                <a:cs typeface="Times New Roman"/>
                <a:sym typeface="Times New Roman"/>
              </a:rPr>
              <a:t>WHO ARE THE END USERS?</a:t>
            </a:r>
            <a:endParaRPr lang="en-IN" sz="3600" b="1" dirty="0">
              <a:solidFill>
                <a:schemeClr val="bg1"/>
              </a:solidFill>
            </a:endParaRPr>
          </a:p>
        </p:txBody>
      </p:sp>
      <p:sp>
        <p:nvSpPr>
          <p:cNvPr id="7" name="TextBox 6">
            <a:extLst>
              <a:ext uri="{FF2B5EF4-FFF2-40B4-BE49-F238E27FC236}">
                <a16:creationId xmlns:a16="http://schemas.microsoft.com/office/drawing/2014/main" id="{C6D032AA-71BF-FFBF-527D-66242B8E1CED}"/>
              </a:ext>
            </a:extLst>
          </p:cNvPr>
          <p:cNvSpPr txBox="1"/>
          <p:nvPr/>
        </p:nvSpPr>
        <p:spPr>
          <a:xfrm>
            <a:off x="595604" y="2022588"/>
            <a:ext cx="11000792" cy="2308324"/>
          </a:xfrm>
          <a:prstGeom prst="rect">
            <a:avLst/>
          </a:prstGeom>
          <a:noFill/>
        </p:spPr>
        <p:txBody>
          <a:bodyPr wrap="square" rtlCol="0">
            <a:spAutoFit/>
          </a:bodyPr>
          <a:lstStyle/>
          <a:p>
            <a:pPr marL="457200" lvl="0" indent="-457200" algn="l" rtl="0">
              <a:spcBef>
                <a:spcPts val="0"/>
              </a:spcBef>
              <a:spcAft>
                <a:spcPts val="0"/>
              </a:spcAft>
              <a:buFont typeface="Wingdings" panose="05000000000000000000" pitchFamily="2" charset="2"/>
              <a:buChar char="v"/>
            </a:pPr>
            <a:r>
              <a:rPr lang="en-US" sz="3600" dirty="0">
                <a:solidFill>
                  <a:schemeClr val="tx2"/>
                </a:solidFill>
                <a:latin typeface="Times New Roman"/>
                <a:ea typeface="Times New Roman"/>
                <a:cs typeface="Times New Roman"/>
                <a:sym typeface="Times New Roman"/>
              </a:rPr>
              <a:t>HUMAN RESOURCES DEPARTMENT</a:t>
            </a:r>
          </a:p>
          <a:p>
            <a:pPr marL="457200" lvl="0" indent="-457200" algn="l" rtl="0">
              <a:spcBef>
                <a:spcPts val="0"/>
              </a:spcBef>
              <a:spcAft>
                <a:spcPts val="0"/>
              </a:spcAft>
              <a:buFont typeface="Wingdings" panose="05000000000000000000" pitchFamily="2" charset="2"/>
              <a:buChar char="v"/>
            </a:pPr>
            <a:r>
              <a:rPr lang="en-US" sz="3600" dirty="0">
                <a:solidFill>
                  <a:schemeClr val="tx2"/>
                </a:solidFill>
                <a:latin typeface="Times New Roman"/>
                <a:ea typeface="Times New Roman"/>
                <a:cs typeface="Times New Roman"/>
                <a:sym typeface="Times New Roman"/>
              </a:rPr>
              <a:t>SALES DEPARTMENT</a:t>
            </a:r>
          </a:p>
          <a:p>
            <a:pPr marL="457200" lvl="0" indent="-457200" algn="l" rtl="0">
              <a:spcBef>
                <a:spcPts val="0"/>
              </a:spcBef>
              <a:spcAft>
                <a:spcPts val="0"/>
              </a:spcAft>
              <a:buFont typeface="Wingdings" panose="05000000000000000000" pitchFamily="2" charset="2"/>
              <a:buChar char="v"/>
            </a:pPr>
            <a:r>
              <a:rPr lang="en-US" sz="3600" dirty="0">
                <a:solidFill>
                  <a:schemeClr val="tx2"/>
                </a:solidFill>
                <a:latin typeface="Times New Roman"/>
                <a:ea typeface="Times New Roman"/>
                <a:cs typeface="Times New Roman"/>
                <a:sym typeface="Times New Roman"/>
              </a:rPr>
              <a:t>RESEARCH AND DEVELOPMENT</a:t>
            </a:r>
          </a:p>
          <a:p>
            <a:pPr marL="457200" indent="-457200">
              <a:buFont typeface="Wingdings" panose="05000000000000000000" pitchFamily="2" charset="2"/>
              <a:buChar char="v"/>
            </a:pPr>
            <a:endParaRPr lang="en-IN" sz="3600" dirty="0">
              <a:solidFill>
                <a:schemeClr val="tx2"/>
              </a:solidFill>
            </a:endParaRPr>
          </a:p>
        </p:txBody>
      </p:sp>
    </p:spTree>
    <p:extLst>
      <p:ext uri="{BB962C8B-B14F-4D97-AF65-F5344CB8AC3E}">
        <p14:creationId xmlns:p14="http://schemas.microsoft.com/office/powerpoint/2010/main" val="1166672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59505E-2FBA-CE4D-3915-2001E1616CFF}"/>
              </a:ext>
            </a:extLst>
          </p:cNvPr>
          <p:cNvSpPr txBox="1"/>
          <p:nvPr/>
        </p:nvSpPr>
        <p:spPr>
          <a:xfrm>
            <a:off x="382555" y="447869"/>
            <a:ext cx="11523306" cy="646331"/>
          </a:xfrm>
          <a:prstGeom prst="rect">
            <a:avLst/>
          </a:prstGeom>
          <a:noFill/>
        </p:spPr>
        <p:txBody>
          <a:bodyPr wrap="square" rtlCol="0">
            <a:spAutoFit/>
          </a:bodyPr>
          <a:lstStyle/>
          <a:p>
            <a:r>
              <a:rPr lang="en" sz="3600" b="1" dirty="0">
                <a:solidFill>
                  <a:schemeClr val="bg1"/>
                </a:solidFill>
                <a:latin typeface="Times New Roman"/>
                <a:ea typeface="Times New Roman"/>
                <a:cs typeface="Times New Roman"/>
                <a:sym typeface="Times New Roman"/>
              </a:rPr>
              <a:t>OUR SOLUTION AND IT S VALUE PROPOSITION</a:t>
            </a:r>
            <a:endParaRPr lang="en-IN" sz="3600" b="1" dirty="0">
              <a:solidFill>
                <a:schemeClr val="bg1"/>
              </a:solidFill>
            </a:endParaRPr>
          </a:p>
        </p:txBody>
      </p:sp>
      <p:sp>
        <p:nvSpPr>
          <p:cNvPr id="5" name="TextBox 4">
            <a:extLst>
              <a:ext uri="{FF2B5EF4-FFF2-40B4-BE49-F238E27FC236}">
                <a16:creationId xmlns:a16="http://schemas.microsoft.com/office/drawing/2014/main" id="{A2DD8609-9C0F-162F-BF61-ED05931CB1FB}"/>
              </a:ext>
            </a:extLst>
          </p:cNvPr>
          <p:cNvSpPr txBox="1"/>
          <p:nvPr/>
        </p:nvSpPr>
        <p:spPr>
          <a:xfrm>
            <a:off x="590939" y="1254772"/>
            <a:ext cx="11010122" cy="5262979"/>
          </a:xfrm>
          <a:prstGeom prst="rect">
            <a:avLst/>
          </a:prstGeom>
          <a:noFill/>
        </p:spPr>
        <p:txBody>
          <a:bodyPr wrap="square" rtlCol="0">
            <a:spAutoFit/>
          </a:bodyPr>
          <a:lstStyle/>
          <a:p>
            <a:pPr marL="0" lvl="0" indent="0" algn="l" rtl="0">
              <a:spcBef>
                <a:spcPts val="0"/>
              </a:spcBef>
              <a:spcAft>
                <a:spcPts val="0"/>
              </a:spcAft>
              <a:buNone/>
            </a:pPr>
            <a:r>
              <a:rPr lang="en-IN" sz="2400" dirty="0">
                <a:solidFill>
                  <a:schemeClr val="dk2"/>
                </a:solidFill>
                <a:latin typeface="Times New Roman"/>
                <a:ea typeface="Times New Roman"/>
                <a:cs typeface="Times New Roman"/>
                <a:sym typeface="Times New Roman"/>
              </a:rPr>
              <a:t>➢ COMPREHENSIVE DATA MANAGEMENT :</a:t>
            </a:r>
          </a:p>
          <a:p>
            <a:pPr marL="0" lvl="0" indent="0" algn="l" rtl="0">
              <a:spcBef>
                <a:spcPts val="0"/>
              </a:spcBef>
              <a:spcAft>
                <a:spcPts val="0"/>
              </a:spcAft>
              <a:buNone/>
            </a:pPr>
            <a:r>
              <a:rPr lang="en-IN" sz="2400" dirty="0">
                <a:solidFill>
                  <a:schemeClr val="dk2"/>
                </a:solidFill>
                <a:latin typeface="Times New Roman"/>
                <a:ea typeface="Times New Roman"/>
                <a:cs typeface="Times New Roman"/>
                <a:sym typeface="Times New Roman"/>
              </a:rPr>
              <a:t>• data organization</a:t>
            </a:r>
          </a:p>
          <a:p>
            <a:pPr marL="0" lvl="0" indent="0" algn="l" rtl="0">
              <a:spcBef>
                <a:spcPts val="0"/>
              </a:spcBef>
              <a:spcAft>
                <a:spcPts val="0"/>
              </a:spcAft>
              <a:buNone/>
            </a:pPr>
            <a:r>
              <a:rPr lang="en-IN" sz="2400" dirty="0">
                <a:solidFill>
                  <a:schemeClr val="dk2"/>
                </a:solidFill>
                <a:latin typeface="Times New Roman"/>
                <a:ea typeface="Times New Roman"/>
                <a:cs typeface="Times New Roman"/>
                <a:sym typeface="Times New Roman"/>
              </a:rPr>
              <a:t>• Data integration</a:t>
            </a:r>
          </a:p>
          <a:p>
            <a:pPr marL="0" lvl="0" indent="0" algn="l" rtl="0">
              <a:spcBef>
                <a:spcPts val="0"/>
              </a:spcBef>
              <a:spcAft>
                <a:spcPts val="0"/>
              </a:spcAft>
              <a:buNone/>
            </a:pPr>
            <a:r>
              <a:rPr lang="en-IN" sz="2400" dirty="0">
                <a:solidFill>
                  <a:schemeClr val="dk2"/>
                </a:solidFill>
                <a:latin typeface="Times New Roman"/>
                <a:ea typeface="Times New Roman"/>
                <a:cs typeface="Times New Roman"/>
                <a:sym typeface="Times New Roman"/>
              </a:rPr>
              <a:t>➢ SCENERIO ANALYSIS :</a:t>
            </a:r>
          </a:p>
          <a:p>
            <a:pPr marL="0" lvl="0" indent="0" algn="l" rtl="0">
              <a:spcBef>
                <a:spcPts val="0"/>
              </a:spcBef>
              <a:spcAft>
                <a:spcPts val="0"/>
              </a:spcAft>
              <a:buNone/>
            </a:pPr>
            <a:r>
              <a:rPr lang="en-IN" sz="2400" dirty="0">
                <a:solidFill>
                  <a:schemeClr val="dk2"/>
                </a:solidFill>
                <a:latin typeface="Times New Roman"/>
                <a:ea typeface="Times New Roman"/>
                <a:cs typeface="Times New Roman"/>
                <a:sym typeface="Times New Roman"/>
              </a:rPr>
              <a:t>• used to analyse different situation</a:t>
            </a:r>
          </a:p>
          <a:p>
            <a:pPr marL="0" lvl="0" indent="0" algn="l" rtl="0">
              <a:spcBef>
                <a:spcPts val="0"/>
              </a:spcBef>
              <a:spcAft>
                <a:spcPts val="0"/>
              </a:spcAft>
              <a:buNone/>
            </a:pPr>
            <a:r>
              <a:rPr lang="en-IN" sz="2400" dirty="0">
                <a:solidFill>
                  <a:schemeClr val="dk2"/>
                </a:solidFill>
                <a:latin typeface="Times New Roman"/>
                <a:ea typeface="Times New Roman"/>
                <a:cs typeface="Times New Roman"/>
                <a:sym typeface="Times New Roman"/>
              </a:rPr>
              <a:t>➢ ADVANCE ANALYTICAL TOOLS :</a:t>
            </a:r>
          </a:p>
          <a:p>
            <a:pPr marL="0" lvl="0" indent="0" algn="l" rtl="0">
              <a:spcBef>
                <a:spcPts val="0"/>
              </a:spcBef>
              <a:spcAft>
                <a:spcPts val="0"/>
              </a:spcAft>
              <a:buNone/>
            </a:pPr>
            <a:r>
              <a:rPr lang="en-IN" sz="2400" dirty="0">
                <a:solidFill>
                  <a:schemeClr val="dk2"/>
                </a:solidFill>
                <a:latin typeface="Times New Roman"/>
                <a:ea typeface="Times New Roman"/>
                <a:cs typeface="Times New Roman"/>
                <a:sym typeface="Times New Roman"/>
              </a:rPr>
              <a:t>• formulas and functions</a:t>
            </a:r>
          </a:p>
          <a:p>
            <a:pPr marL="0" lvl="0" indent="0" algn="l" rtl="0">
              <a:spcBef>
                <a:spcPts val="0"/>
              </a:spcBef>
              <a:spcAft>
                <a:spcPts val="0"/>
              </a:spcAft>
              <a:buNone/>
            </a:pPr>
            <a:r>
              <a:rPr lang="en-IN" sz="2400" dirty="0">
                <a:solidFill>
                  <a:schemeClr val="dk2"/>
                </a:solidFill>
                <a:latin typeface="Times New Roman"/>
                <a:ea typeface="Times New Roman"/>
                <a:cs typeface="Times New Roman"/>
                <a:sym typeface="Times New Roman"/>
              </a:rPr>
              <a:t>• Pivot tables</a:t>
            </a:r>
          </a:p>
          <a:p>
            <a:pPr marL="0" lvl="0" indent="0" algn="l" rtl="0">
              <a:spcBef>
                <a:spcPts val="0"/>
              </a:spcBef>
              <a:spcAft>
                <a:spcPts val="0"/>
              </a:spcAft>
              <a:buNone/>
            </a:pPr>
            <a:r>
              <a:rPr lang="en-IN" sz="2400" dirty="0">
                <a:solidFill>
                  <a:schemeClr val="dk2"/>
                </a:solidFill>
                <a:latin typeface="Times New Roman"/>
                <a:ea typeface="Times New Roman"/>
                <a:cs typeface="Times New Roman"/>
                <a:sym typeface="Times New Roman"/>
              </a:rPr>
              <a:t>➢ USER- FRIENDLY INTERFACE :</a:t>
            </a:r>
          </a:p>
          <a:p>
            <a:pPr marL="0" lvl="0" indent="0" algn="l" rtl="0">
              <a:spcBef>
                <a:spcPts val="0"/>
              </a:spcBef>
              <a:spcAft>
                <a:spcPts val="0"/>
              </a:spcAft>
              <a:buNone/>
            </a:pPr>
            <a:r>
              <a:rPr lang="en-IN" sz="2400" dirty="0">
                <a:solidFill>
                  <a:schemeClr val="dk2"/>
                </a:solidFill>
                <a:latin typeface="Times New Roman"/>
                <a:ea typeface="Times New Roman"/>
                <a:cs typeface="Times New Roman"/>
                <a:sym typeface="Times New Roman"/>
              </a:rPr>
              <a:t>• accessibility</a:t>
            </a:r>
          </a:p>
          <a:p>
            <a:pPr marL="0" lvl="0" indent="0" algn="l" rtl="0">
              <a:spcBef>
                <a:spcPts val="0"/>
              </a:spcBef>
              <a:spcAft>
                <a:spcPts val="0"/>
              </a:spcAft>
              <a:buNone/>
            </a:pPr>
            <a:r>
              <a:rPr lang="en-IN" sz="2400" dirty="0">
                <a:solidFill>
                  <a:schemeClr val="dk2"/>
                </a:solidFill>
                <a:latin typeface="Times New Roman"/>
                <a:ea typeface="Times New Roman"/>
                <a:cs typeface="Times New Roman"/>
                <a:sym typeface="Times New Roman"/>
              </a:rPr>
              <a:t>• EASE OF USE</a:t>
            </a:r>
          </a:p>
          <a:p>
            <a:pPr marL="0" lvl="0" indent="0" algn="l" rtl="0">
              <a:spcBef>
                <a:spcPts val="0"/>
              </a:spcBef>
              <a:spcAft>
                <a:spcPts val="0"/>
              </a:spcAft>
              <a:buNone/>
            </a:pPr>
            <a:r>
              <a:rPr lang="en-IN" sz="2400" dirty="0">
                <a:solidFill>
                  <a:schemeClr val="dk2"/>
                </a:solidFill>
                <a:latin typeface="Times New Roman"/>
                <a:ea typeface="Times New Roman"/>
                <a:cs typeface="Times New Roman"/>
                <a:sym typeface="Times New Roman"/>
              </a:rPr>
              <a:t>➢ Visual representation :</a:t>
            </a:r>
          </a:p>
          <a:p>
            <a:pPr marL="0" lvl="0" indent="0" algn="l" rtl="0">
              <a:spcBef>
                <a:spcPts val="0"/>
              </a:spcBef>
              <a:spcAft>
                <a:spcPts val="0"/>
              </a:spcAft>
              <a:buNone/>
            </a:pPr>
            <a:r>
              <a:rPr lang="en-IN" sz="2400" dirty="0">
                <a:solidFill>
                  <a:schemeClr val="dk2"/>
                </a:solidFill>
                <a:latin typeface="Times New Roman"/>
                <a:ea typeface="Times New Roman"/>
                <a:cs typeface="Times New Roman"/>
                <a:sym typeface="Times New Roman"/>
              </a:rPr>
              <a:t>• charts and graphs</a:t>
            </a:r>
          </a:p>
          <a:p>
            <a:endParaRPr lang="en-IN" sz="2400" dirty="0"/>
          </a:p>
        </p:txBody>
      </p:sp>
    </p:spTree>
    <p:extLst>
      <p:ext uri="{BB962C8B-B14F-4D97-AF65-F5344CB8AC3E}">
        <p14:creationId xmlns:p14="http://schemas.microsoft.com/office/powerpoint/2010/main" val="3084390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FE7907-3409-F0EC-6E85-C3FF54AFDA78}"/>
              </a:ext>
            </a:extLst>
          </p:cNvPr>
          <p:cNvSpPr txBox="1"/>
          <p:nvPr/>
        </p:nvSpPr>
        <p:spPr>
          <a:xfrm>
            <a:off x="438539" y="457200"/>
            <a:ext cx="11439330" cy="707886"/>
          </a:xfrm>
          <a:prstGeom prst="rect">
            <a:avLst/>
          </a:prstGeom>
          <a:noFill/>
        </p:spPr>
        <p:txBody>
          <a:bodyPr wrap="square" rtlCol="0">
            <a:spAutoFit/>
          </a:bodyPr>
          <a:lstStyle/>
          <a:p>
            <a:r>
              <a:rPr lang="en" sz="4000" b="1" dirty="0">
                <a:solidFill>
                  <a:schemeClr val="bg1"/>
                </a:solidFill>
                <a:latin typeface="Times New Roman"/>
                <a:ea typeface="Times New Roman"/>
                <a:cs typeface="Times New Roman"/>
                <a:sym typeface="Times New Roman"/>
              </a:rPr>
              <a:t>DATASET DESCRIPTION</a:t>
            </a:r>
            <a:endParaRPr lang="en-IN" sz="4000" b="1" dirty="0">
              <a:solidFill>
                <a:schemeClr val="bg1"/>
              </a:solidFill>
            </a:endParaRPr>
          </a:p>
        </p:txBody>
      </p:sp>
      <p:sp>
        <p:nvSpPr>
          <p:cNvPr id="5" name="TextBox 4">
            <a:extLst>
              <a:ext uri="{FF2B5EF4-FFF2-40B4-BE49-F238E27FC236}">
                <a16:creationId xmlns:a16="http://schemas.microsoft.com/office/drawing/2014/main" id="{C7D78CF5-2F83-68E7-7B7A-0E9BE96FB747}"/>
              </a:ext>
            </a:extLst>
          </p:cNvPr>
          <p:cNvSpPr txBox="1"/>
          <p:nvPr/>
        </p:nvSpPr>
        <p:spPr>
          <a:xfrm>
            <a:off x="438539" y="1333144"/>
            <a:ext cx="10758196" cy="4893647"/>
          </a:xfrm>
          <a:prstGeom prst="rect">
            <a:avLst/>
          </a:prstGeom>
          <a:noFill/>
        </p:spPr>
        <p:txBody>
          <a:bodyPr wrap="square" rtlCol="0">
            <a:spAutoFit/>
          </a:bodyPr>
          <a:lstStyle/>
          <a:p>
            <a:pPr marL="0" lvl="0" indent="0" algn="l" rtl="0">
              <a:spcBef>
                <a:spcPts val="0"/>
              </a:spcBef>
              <a:spcAft>
                <a:spcPts val="0"/>
              </a:spcAft>
              <a:buNone/>
            </a:pPr>
            <a:r>
              <a:rPr lang="en-US" sz="2400" dirty="0">
                <a:solidFill>
                  <a:schemeClr val="tx2"/>
                </a:solidFill>
                <a:latin typeface="Times New Roman"/>
                <a:ea typeface="Times New Roman"/>
                <a:cs typeface="Times New Roman"/>
                <a:sym typeface="Times New Roman"/>
              </a:rPr>
              <a:t>➢ DATA OVERVIEW :</a:t>
            </a:r>
          </a:p>
          <a:p>
            <a:pPr marL="0" lvl="0" indent="0" algn="l" rtl="0">
              <a:spcBef>
                <a:spcPts val="0"/>
              </a:spcBef>
              <a:spcAft>
                <a:spcPts val="0"/>
              </a:spcAft>
              <a:buNone/>
            </a:pPr>
            <a:r>
              <a:rPr lang="en-US" sz="2400" dirty="0">
                <a:solidFill>
                  <a:schemeClr val="tx2"/>
                </a:solidFill>
                <a:latin typeface="Times New Roman"/>
                <a:ea typeface="Times New Roman"/>
                <a:cs typeface="Times New Roman"/>
                <a:sym typeface="Times New Roman"/>
              </a:rPr>
              <a:t>The use of data analysis on candidate and employee issues to understand their effects on business goals and evaluated the effectiveness of HR initiatives.</a:t>
            </a:r>
          </a:p>
          <a:p>
            <a:pPr marL="0" lvl="0" indent="0" algn="l" rtl="0">
              <a:spcBef>
                <a:spcPts val="0"/>
              </a:spcBef>
              <a:spcAft>
                <a:spcPts val="0"/>
              </a:spcAft>
              <a:buNone/>
            </a:pPr>
            <a:r>
              <a:rPr lang="en-US" sz="2400" dirty="0">
                <a:solidFill>
                  <a:schemeClr val="tx2"/>
                </a:solidFill>
                <a:latin typeface="Times New Roman"/>
                <a:ea typeface="Times New Roman"/>
                <a:cs typeface="Times New Roman"/>
                <a:sym typeface="Times New Roman"/>
              </a:rPr>
              <a:t>➢ DATA FIELD :</a:t>
            </a:r>
          </a:p>
          <a:p>
            <a:pPr marL="0" lvl="0" indent="0" algn="l" rtl="0">
              <a:spcBef>
                <a:spcPts val="0"/>
              </a:spcBef>
              <a:spcAft>
                <a:spcPts val="0"/>
              </a:spcAft>
              <a:buNone/>
            </a:pPr>
            <a:r>
              <a:rPr lang="en-US" sz="2400" dirty="0">
                <a:solidFill>
                  <a:schemeClr val="tx2"/>
                </a:solidFill>
                <a:latin typeface="Times New Roman"/>
                <a:ea typeface="Times New Roman"/>
                <a:cs typeface="Times New Roman"/>
                <a:sym typeface="Times New Roman"/>
              </a:rPr>
              <a:t>• Empid</a:t>
            </a:r>
          </a:p>
          <a:p>
            <a:pPr marL="0" lvl="0" indent="0" algn="l" rtl="0">
              <a:spcBef>
                <a:spcPts val="0"/>
              </a:spcBef>
              <a:spcAft>
                <a:spcPts val="0"/>
              </a:spcAft>
              <a:buNone/>
            </a:pPr>
            <a:r>
              <a:rPr lang="en-US" sz="2400" dirty="0">
                <a:solidFill>
                  <a:schemeClr val="tx2"/>
                </a:solidFill>
                <a:latin typeface="Times New Roman"/>
                <a:ea typeface="Times New Roman"/>
                <a:cs typeface="Times New Roman"/>
                <a:sym typeface="Times New Roman"/>
              </a:rPr>
              <a:t>• Age</a:t>
            </a:r>
          </a:p>
          <a:p>
            <a:pPr marL="0" lvl="0" indent="0" algn="l" rtl="0">
              <a:spcBef>
                <a:spcPts val="0"/>
              </a:spcBef>
              <a:spcAft>
                <a:spcPts val="0"/>
              </a:spcAft>
              <a:buNone/>
            </a:pPr>
            <a:r>
              <a:rPr lang="en-US" sz="2400" dirty="0">
                <a:solidFill>
                  <a:schemeClr val="tx2"/>
                </a:solidFill>
                <a:latin typeface="Times New Roman"/>
                <a:ea typeface="Times New Roman"/>
                <a:cs typeface="Times New Roman"/>
                <a:sym typeface="Times New Roman"/>
              </a:rPr>
              <a:t>• Department</a:t>
            </a:r>
          </a:p>
          <a:p>
            <a:pPr marL="0" lvl="0" indent="0" algn="l" rtl="0">
              <a:spcBef>
                <a:spcPts val="0"/>
              </a:spcBef>
              <a:spcAft>
                <a:spcPts val="0"/>
              </a:spcAft>
              <a:buNone/>
            </a:pPr>
            <a:r>
              <a:rPr lang="en-US" sz="2400" dirty="0">
                <a:solidFill>
                  <a:schemeClr val="tx2"/>
                </a:solidFill>
                <a:latin typeface="Times New Roman"/>
                <a:ea typeface="Times New Roman"/>
                <a:cs typeface="Times New Roman"/>
                <a:sym typeface="Times New Roman"/>
              </a:rPr>
              <a:t>• Educational field </a:t>
            </a:r>
          </a:p>
          <a:p>
            <a:pPr marL="0" lvl="0" indent="0" algn="l" rtl="0">
              <a:spcBef>
                <a:spcPts val="0"/>
              </a:spcBef>
              <a:spcAft>
                <a:spcPts val="0"/>
              </a:spcAft>
              <a:buNone/>
            </a:pPr>
            <a:r>
              <a:rPr lang="en-US" sz="2400" dirty="0">
                <a:solidFill>
                  <a:schemeClr val="tx2"/>
                </a:solidFill>
                <a:latin typeface="Times New Roman"/>
                <a:ea typeface="Times New Roman"/>
                <a:cs typeface="Times New Roman"/>
                <a:sym typeface="Times New Roman"/>
              </a:rPr>
              <a:t>• gender</a:t>
            </a:r>
          </a:p>
          <a:p>
            <a:pPr marL="0" lvl="0" indent="0" algn="l" rtl="0">
              <a:spcBef>
                <a:spcPts val="0"/>
              </a:spcBef>
              <a:spcAft>
                <a:spcPts val="0"/>
              </a:spcAft>
              <a:buNone/>
            </a:pPr>
            <a:r>
              <a:rPr lang="en-US" sz="2400" dirty="0">
                <a:solidFill>
                  <a:schemeClr val="tx2"/>
                </a:solidFill>
                <a:latin typeface="Times New Roman"/>
                <a:ea typeface="Times New Roman"/>
                <a:cs typeface="Times New Roman"/>
                <a:sym typeface="Times New Roman"/>
              </a:rPr>
              <a:t>• Hourly rate</a:t>
            </a:r>
          </a:p>
          <a:p>
            <a:pPr marL="0" lvl="0" indent="0" algn="l" rtl="0">
              <a:spcBef>
                <a:spcPts val="0"/>
              </a:spcBef>
              <a:spcAft>
                <a:spcPts val="0"/>
              </a:spcAft>
              <a:buNone/>
            </a:pPr>
            <a:r>
              <a:rPr lang="en-US" sz="2400" dirty="0">
                <a:solidFill>
                  <a:schemeClr val="tx2"/>
                </a:solidFill>
                <a:latin typeface="Times New Roman"/>
                <a:ea typeface="Times New Roman"/>
                <a:cs typeface="Times New Roman"/>
                <a:sym typeface="Times New Roman"/>
              </a:rPr>
              <a:t>• Marital status </a:t>
            </a:r>
          </a:p>
          <a:p>
            <a:pPr marL="0" lvl="0" indent="0" algn="l" rtl="0">
              <a:spcBef>
                <a:spcPts val="0"/>
              </a:spcBef>
              <a:spcAft>
                <a:spcPts val="0"/>
              </a:spcAft>
              <a:buNone/>
            </a:pPr>
            <a:r>
              <a:rPr lang="en-US" sz="2400">
                <a:solidFill>
                  <a:schemeClr val="tx2"/>
                </a:solidFill>
                <a:latin typeface="Times New Roman"/>
                <a:ea typeface="Times New Roman"/>
                <a:cs typeface="Times New Roman"/>
                <a:sym typeface="Times New Roman"/>
              </a:rPr>
              <a:t>• Per </a:t>
            </a:r>
            <a:r>
              <a:rPr lang="en-US" sz="2400" dirty="0">
                <a:solidFill>
                  <a:schemeClr val="tx2"/>
                </a:solidFill>
                <a:latin typeface="Times New Roman"/>
                <a:ea typeface="Times New Roman"/>
                <a:cs typeface="Times New Roman"/>
                <a:sym typeface="Times New Roman"/>
              </a:rPr>
              <a:t>day rate</a:t>
            </a:r>
          </a:p>
          <a:p>
            <a:endParaRPr lang="en-IN" sz="2400" dirty="0">
              <a:solidFill>
                <a:schemeClr val="tx2"/>
              </a:solidFill>
            </a:endParaRPr>
          </a:p>
        </p:txBody>
      </p:sp>
    </p:spTree>
    <p:extLst>
      <p:ext uri="{BB962C8B-B14F-4D97-AF65-F5344CB8AC3E}">
        <p14:creationId xmlns:p14="http://schemas.microsoft.com/office/powerpoint/2010/main" val="432068157"/>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34</TotalTime>
  <Words>339</Words>
  <Application>Microsoft Office PowerPoint</Application>
  <PresentationFormat>Widescreen</PresentationFormat>
  <Paragraphs>61</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Franklin Gothic Book</vt:lpstr>
      <vt:lpstr>Gill Sans MT</vt:lpstr>
      <vt:lpstr>Times New Roman</vt:lpstr>
      <vt:lpstr>Wingdings</vt:lpstr>
      <vt:lpstr>Office Theme</vt:lpstr>
      <vt:lpstr>EMPLOYEE DATA ANALYSIS USING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Poojasree K</dc:creator>
  <cp:lastModifiedBy>Poojasree K</cp:lastModifiedBy>
  <cp:revision>2</cp:revision>
  <dcterms:created xsi:type="dcterms:W3CDTF">2024-08-27T01:42:07Z</dcterms:created>
  <dcterms:modified xsi:type="dcterms:W3CDTF">2024-08-27T08:00:20Z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